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6" r:id="rId4"/>
    <p:sldId id="260" r:id="rId5"/>
    <p:sldId id="259" r:id="rId6"/>
    <p:sldId id="291" r:id="rId7"/>
    <p:sldId id="267" r:id="rId8"/>
    <p:sldId id="265" r:id="rId9"/>
    <p:sldId id="266" r:id="rId10"/>
    <p:sldId id="292" r:id="rId11"/>
    <p:sldId id="268" r:id="rId12"/>
    <p:sldId id="269" r:id="rId13"/>
    <p:sldId id="270" r:id="rId14"/>
    <p:sldId id="272" r:id="rId15"/>
    <p:sldId id="283" r:id="rId16"/>
    <p:sldId id="280" r:id="rId17"/>
    <p:sldId id="299" r:id="rId18"/>
    <p:sldId id="281" r:id="rId19"/>
    <p:sldId id="282" r:id="rId20"/>
    <p:sldId id="289" r:id="rId21"/>
    <p:sldId id="278" r:id="rId22"/>
    <p:sldId id="279" r:id="rId23"/>
    <p:sldId id="284" r:id="rId24"/>
    <p:sldId id="285" r:id="rId25"/>
    <p:sldId id="286" r:id="rId26"/>
    <p:sldId id="295" r:id="rId27"/>
    <p:sldId id="287" r:id="rId28"/>
    <p:sldId id="271" r:id="rId29"/>
  </p:sldIdLst>
  <p:sldSz cx="9144000" cy="5143500" type="screen16x9"/>
  <p:notesSz cx="6858000" cy="9144000"/>
  <p:defaultTextStyle>
    <a:defPPr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51D"/>
    <a:srgbClr val="F0AE71"/>
    <a:srgbClr val="EFA44C"/>
    <a:srgbClr val="B08919"/>
    <a:srgbClr val="431158"/>
    <a:srgbClr val="3B114D"/>
    <a:srgbClr val="FF8000"/>
    <a:srgbClr val="996633"/>
    <a:srgbClr val="809919"/>
    <a:srgbClr val="7F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90" autoAdjust="0"/>
    <p:restoredTop sz="86342" autoAdjust="0"/>
  </p:normalViewPr>
  <p:slideViewPr>
    <p:cSldViewPr snapToObjects="1">
      <p:cViewPr>
        <p:scale>
          <a:sx n="89" d="100"/>
          <a:sy n="89" d="100"/>
        </p:scale>
        <p:origin x="96" y="216"/>
      </p:cViewPr>
      <p:guideLst>
        <p:guide orient="horz" pos="3012"/>
        <p:guide pos="2448"/>
      </p:guideLst>
    </p:cSldViewPr>
  </p:slideViewPr>
  <p:outlineViewPr>
    <p:cViewPr>
      <p:scale>
        <a:sx n="33" d="100"/>
        <a:sy n="33" d="100"/>
      </p:scale>
      <p:origin x="0" y="-24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43B3-1807-A14A-94D4-3DC47CA3BEB2}" type="datetimeFigureOut">
              <a:rPr lang="pt-PT" smtClean="0"/>
              <a:pPr/>
              <a:t>08/07/2020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91EE-E0FF-DC4B-B598-06B8302D9E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i="1" dirty="0">
                <a:solidFill>
                  <a:schemeClr val="bg1">
                    <a:lumMod val="50000"/>
                  </a:schemeClr>
                </a:solidFill>
              </a:rPr>
              <a:t>Se o vinho não for muito rico em taninos não deve ser decantado, caso contrário a complexidade dos seus aromas pode desaparecer.</a:t>
            </a:r>
            <a:endParaRPr lang="pt-PT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- </a:t>
            </a:r>
            <a:r>
              <a:rPr b="1" dirty="0"/>
              <a:t>primários</a:t>
            </a:r>
            <a:r>
              <a:rPr dirty="0"/>
              <a:t>: são os aromas originários da casta e proporcionam um carácter especial ao vinho. Dependem da região, do estado de maturação da uva, entre outros factores. </a:t>
            </a:r>
            <a:br>
              <a:rPr dirty="0"/>
            </a:br>
            <a:br>
              <a:rPr dirty="0"/>
            </a:br>
            <a:r>
              <a:rPr dirty="0"/>
              <a:t>- </a:t>
            </a:r>
            <a:r>
              <a:rPr b="1" dirty="0"/>
              <a:t>secundários</a:t>
            </a:r>
            <a:r>
              <a:rPr dirty="0"/>
              <a:t>: são os aromas que resultam da fermentação e da acção das leveduras sobre o mosto. Os compostos das leveduras e as condições de fermentação, por exemplo a temperatura, influenciam estes aromas. 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- </a:t>
            </a:r>
            <a:r>
              <a:rPr b="1" dirty="0"/>
              <a:t>terciários</a:t>
            </a:r>
            <a:r>
              <a:rPr dirty="0"/>
              <a:t>: são os aromas que resultam do processo e métodos de envelhecimento. Podem resultar do envelhecimento do vinho em madeira e em garrafa ou apenas em garrafa. O processo de envelhecimento origina aromas complexos, designados como o bouquet do vinho. O bouquet pode ter carácter oxidativo (quando o vinho está em estágio, o oxigénio passa pelos poros da madeira e oxida o vinho) ou de redução (os aromas evoluem na garrafa protegidos pelo ar).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dirty="0"/>
            </a:br>
            <a:r>
              <a:rPr dirty="0"/>
              <a:t> 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dirty="0"/>
            </a:br>
            <a:r>
              <a:rPr dirty="0"/>
              <a:t> 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dirty="0"/>
            </a:br>
            <a:r>
              <a:rPr dirty="0"/>
              <a:t> 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dirty="0"/>
            </a:br>
            <a:r>
              <a:rPr dirty="0"/>
              <a:t> 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dirty="0"/>
            </a:br>
            <a:r>
              <a:rPr dirty="0"/>
              <a:t> 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>
                <a:latin typeface="Times New Roman" pitchFamily="-107" charset="0"/>
              </a:rPr>
              <a:t>Muito fresco - as papilas gustativas ficam anestesiadas, sendo difícil detectar qualquer aroma ou sabor, taninos mais evidentes e acidez mais marcada</a:t>
            </a:r>
          </a:p>
          <a:p>
            <a:r>
              <a:rPr lang="pt-PT" sz="1200" dirty="0">
                <a:latin typeface="Times New Roman" pitchFamily="-107" charset="0"/>
              </a:rPr>
              <a:t>Muito quente - vinho fica pesado, alcoólico e sem frescura, amacia a adstringência dos taninos, realce do álcool e do doce, vinho mais pesado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0" dirty="0" err="1">
                <a:solidFill>
                  <a:srgbClr val="000000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Cor</a:t>
            </a:r>
            <a:r>
              <a:rPr lang="es-ES_tradnl" b="0" dirty="0">
                <a:solidFill>
                  <a:srgbClr val="000000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 demasiado clara - </a:t>
            </a:r>
            <a:r>
              <a:rPr lang="pt-PT" b="0" dirty="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Vinho muito jovem; provém duma região fria onde as uvas amadurecem mal; vinho sem estágio de madeira; ano particularmente chuvoso que provocou uma diluição das matérias corantes; rendimentos elevados.</a:t>
            </a:r>
            <a:endParaRPr lang="en-GB" b="0" dirty="0">
              <a:solidFill>
                <a:srgbClr val="000000"/>
              </a:solidFill>
              <a:ea typeface="Times New Roman" pitchFamily="-107" charset="0"/>
              <a:cs typeface="Times New Roman" pitchFamily="-107" charset="0"/>
            </a:endParaRPr>
          </a:p>
          <a:p>
            <a:pPr indent="-228600" algn="l">
              <a:spcBef>
                <a:spcPct val="0"/>
              </a:spcBef>
              <a:buFontTx/>
              <a:buNone/>
            </a:pPr>
            <a:r>
              <a:rPr lang="pt-PT" sz="1100" b="0" dirty="0">
                <a:solidFill>
                  <a:srgbClr val="000000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Cor demasiada carregada - V</a:t>
            </a:r>
            <a:r>
              <a:rPr lang="pt-PT" b="0" dirty="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inho mais oxidado; demasiado velho; que estagiou em barricas novas; oriundo de uma região mais quente (maturação das uvas maior).</a:t>
            </a:r>
            <a:endParaRPr lang="en-GB" b="0" dirty="0">
              <a:ea typeface="Times New Roman" pitchFamily="-107" charset="0"/>
              <a:cs typeface="Times New Roman" pitchFamily="-107" charset="0"/>
            </a:endParaRPr>
          </a:p>
          <a:p>
            <a:pPr indent="-228600" algn="l" eaLnBrk="0" hangingPunct="0">
              <a:spcBef>
                <a:spcPct val="0"/>
              </a:spcBef>
              <a:buFontTx/>
              <a:buNone/>
            </a:pPr>
            <a:endParaRPr lang="en-GB" dirty="0"/>
          </a:p>
          <a:p>
            <a:pPr indent="-228600" algn="l" eaLnBrk="0" hangingPunct="0">
              <a:spcBef>
                <a:spcPct val="0"/>
              </a:spcBef>
              <a:buFontTx/>
              <a:buNone/>
            </a:pPr>
            <a:endParaRPr lang="en-GB" b="1" dirty="0"/>
          </a:p>
          <a:p>
            <a:pPr indent="-228600" algn="l" eaLnBrk="0" hangingPunct="0">
              <a:spcBef>
                <a:spcPct val="0"/>
              </a:spcBef>
              <a:buFontTx/>
              <a:buNone/>
            </a:pPr>
            <a:endParaRPr lang="en-GB" b="1" dirty="0"/>
          </a:p>
          <a:p>
            <a:pPr algn="l"/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Os vinhos tintos distinguem-se pelos seus tons vermelhos. Os tintos jovens possuem tonalidades mais escuras, por vezes até castanhas. Com a idade, os vinhos tintos ficam mais claros: a cor vermelha característica transforma-se em tons alaranjados.  </a:t>
            </a:r>
            <a:br>
              <a:rPr dirty="0"/>
            </a:b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pt-PT" dirty="0"/>
              <a:t>mostra de vinho turvo, sem colagem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PT" sz="1200" dirty="0"/>
              <a:t>Se as lágrimas demoram algum tempo a escorrer pelas paredes do copo, significa que o vinho tem elevado teor alcoólico. </a:t>
            </a:r>
          </a:p>
          <a:p>
            <a:pPr algn="just">
              <a:spcAft>
                <a:spcPts val="600"/>
              </a:spcAft>
            </a:pPr>
            <a:r>
              <a:rPr lang="pt-PT" sz="1200" dirty="0"/>
              <a:t>Por outro lado, se as gotas fluírem rapidamente para o líquido, o vinho é mais leve e menos alcoólico.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PT" sz="1200" dirty="0"/>
              <a:t>Se as lágrimas demoram algum tempo a escorrer pelas paredes do copo, significa que o vinho tem elevado teor alcoólico. </a:t>
            </a:r>
          </a:p>
          <a:p>
            <a:pPr algn="just">
              <a:spcAft>
                <a:spcPts val="600"/>
              </a:spcAft>
            </a:pPr>
            <a:r>
              <a:rPr lang="pt-PT" sz="1200" dirty="0"/>
              <a:t>Por outro lado, se as gotas fluírem rapidamente para o líquido, o vinho é mais leve e menos alcoólico.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Os aromas libertados pelo vinho ajudam a avaliar a intensidade (fraca, média ou pronunciada), o grau de evolução (jovem, velho, cansado, oxidado) e o carácter do vinho (por exemplo, frutado, floral, vegetal).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91EE-E0FF-DC4B-B598-06B8302D9EA9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C3F416CD-67A3-4CF0-A210-F6AF31AC147F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CBDCDF1B-54EC-4432-8649-0FE40DD46F86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</p:spPr>
        <p:txBody>
          <a:bodyPr/>
          <a:lstStyle/>
          <a:p>
            <a:r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4CDA6A0B-D499-425D-9760-7E378B1D24E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</p:spPr>
        <p:txBody>
          <a:bodyPr/>
          <a:lstStyle/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3474594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423545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25907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</p:spPr>
        <p:txBody>
          <a:bodyPr/>
          <a:lstStyle/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625725" y="352001"/>
            <a:ext cx="1956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1"/>
            <a:ext cx="147469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1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1"/>
            <a:ext cx="554038" cy="273844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2333066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pt-PT" smtClean="0"/>
              <a:pPr/>
              <a:t>08/07/2020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70" y="4340051"/>
            <a:ext cx="69700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latin typeface="Vodafone"/>
                <a:cs typeface="Vodafone"/>
              </a:rPr>
              <a:t>Iniciação à Prova de Vinhos</a:t>
            </a:r>
          </a:p>
          <a:p>
            <a:pPr algn="ctr"/>
            <a:r>
              <a:rPr lang="pt-PT" b="1" dirty="0">
                <a:latin typeface="Vodafone"/>
                <a:cs typeface="Vodafone"/>
              </a:rPr>
              <a:t>Nível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1" y="751701"/>
            <a:ext cx="195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Vodafone"/>
                <a:cs typeface="Vodafone"/>
              </a:rPr>
              <a:t>Cultura da Vinha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5674" y="2400300"/>
            <a:ext cx="154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Vodafone"/>
                <a:cs typeface="Vodafone"/>
              </a:rPr>
              <a:t>Como Provar</a:t>
            </a:r>
          </a:p>
          <a:p>
            <a:endParaRPr lang="pt-PT" dirty="0">
              <a:latin typeface="Vodafone"/>
              <a:cs typeface="Vodafon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322" y="2400300"/>
            <a:ext cx="152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Vodafone"/>
                <a:cs typeface="Vodafone"/>
              </a:rPr>
              <a:t>Como Servir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0952" y="751701"/>
            <a:ext cx="170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latin typeface="Vodafone"/>
                <a:cs typeface="Vodafone"/>
              </a:rPr>
              <a:t>Vinificação</a:t>
            </a:r>
          </a:p>
        </p:txBody>
      </p:sp>
      <p:pic>
        <p:nvPicPr>
          <p:cNvPr id="8" name="Picture 7" descr="DSC_0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665559"/>
            <a:ext cx="1752599" cy="122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6" descr="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000250"/>
            <a:ext cx="1752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8" descr="Prova%20-%20pal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1" y="1992876"/>
            <a:ext cx="1981201" cy="11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665559"/>
            <a:ext cx="1981202" cy="12203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Rectangle 10"/>
          <p:cNvSpPr/>
          <p:nvPr/>
        </p:nvSpPr>
        <p:spPr>
          <a:xfrm>
            <a:off x="381000" y="3666351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Vodafone"/>
                <a:cs typeface="Vodafone"/>
              </a:rPr>
              <a:t>How to be a better wine lover? </a:t>
            </a:r>
            <a:endParaRPr lang="pt-PT" sz="4000" dirty="0">
              <a:latin typeface="Vodafone"/>
              <a:cs typeface="Vodaf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93" y="628650"/>
            <a:ext cx="3255264" cy="871538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Vodafone"/>
                <a:cs typeface="Vodafone"/>
              </a:rPr>
              <a:t>COMO SERVIR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93" y="2057401"/>
            <a:ext cx="3255264" cy="1794272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3200" b="1" u="sng" dirty="0">
                <a:latin typeface="Vodafone"/>
                <a:cs typeface="Vodafone"/>
              </a:rPr>
              <a:t>Decantar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dirty="0">
                <a:latin typeface="Vodafone"/>
                <a:cs typeface="Vodafone"/>
              </a:rPr>
              <a:t> Temperatura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2400" dirty="0">
                <a:latin typeface="Vodafone"/>
                <a:cs typeface="Vodafone"/>
              </a:rPr>
              <a:t>Copos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05583"/>
            <a:ext cx="44196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Vodafone"/>
                <a:cs typeface="Vodafone"/>
              </a:rPr>
              <a:t>V</a:t>
            </a:r>
            <a:r>
              <a:rPr b="1" dirty="0">
                <a:latin typeface="Vodafone"/>
                <a:cs typeface="Vodafone"/>
              </a:rPr>
              <a:t>inho </a:t>
            </a:r>
            <a:r>
              <a:rPr lang="pt-PT" b="1" dirty="0">
                <a:latin typeface="Vodafone"/>
                <a:cs typeface="Vodafone"/>
              </a:rPr>
              <a:t>Velho</a:t>
            </a:r>
            <a:r>
              <a:rPr lang="pt-PT" dirty="0">
                <a:latin typeface="Vodafone"/>
                <a:cs typeface="Vodafone"/>
              </a:rPr>
              <a:t>, </a:t>
            </a:r>
            <a:r>
              <a:rPr dirty="0">
                <a:latin typeface="Vodafone"/>
                <a:cs typeface="Vodafone"/>
              </a:rPr>
              <a:t>a oxigenação possibilita a libertação dos aromas guardados na garrafa durante muitos anos. </a:t>
            </a:r>
            <a:r>
              <a:rPr lang="pt-PT" dirty="0">
                <a:latin typeface="Vodafone"/>
                <a:cs typeface="Vodafone"/>
              </a:rPr>
              <a:t>A</a:t>
            </a:r>
            <a:r>
              <a:rPr dirty="0">
                <a:latin typeface="Vodafone"/>
                <a:cs typeface="Vodafone"/>
              </a:rPr>
              <a:t> decantação deve ser feita pouco tempo antes do vinho ser servido, porque os aromas libertados perdem-se. </a:t>
            </a:r>
            <a:endParaRPr lang="pt-PT" dirty="0">
              <a:latin typeface="Vodafone"/>
              <a:cs typeface="Vodafone"/>
            </a:endParaRPr>
          </a:p>
          <a:p>
            <a:pPr algn="just">
              <a:lnSpc>
                <a:spcPct val="150000"/>
              </a:lnSpc>
            </a:pPr>
            <a:endParaRPr lang="pt-PT" dirty="0">
              <a:latin typeface="Vodafone"/>
              <a:cs typeface="Vodafone"/>
            </a:endParaRPr>
          </a:p>
          <a:p>
            <a:pPr algn="just">
              <a:lnSpc>
                <a:spcPct val="150000"/>
              </a:lnSpc>
            </a:pPr>
            <a:r>
              <a:rPr lang="pt-PT" b="1" dirty="0">
                <a:latin typeface="Vodafone"/>
                <a:cs typeface="Vodafone"/>
              </a:rPr>
              <a:t>V</a:t>
            </a:r>
            <a:r>
              <a:rPr b="1" dirty="0">
                <a:latin typeface="Vodafone"/>
                <a:cs typeface="Vodafone"/>
              </a:rPr>
              <a:t>inhos tintos jovens</a:t>
            </a:r>
            <a:r>
              <a:rPr dirty="0">
                <a:latin typeface="Vodafone"/>
                <a:cs typeface="Vodafone"/>
              </a:rPr>
              <a:t>, a decantação amacia os taninos (que são ásperos por natureza) e deve ser realizada cerca de </a:t>
            </a:r>
            <a:r>
              <a:rPr lang="pt-PT" dirty="0">
                <a:latin typeface="Vodafone"/>
                <a:cs typeface="Vodafone"/>
              </a:rPr>
              <a:t>2</a:t>
            </a:r>
            <a:r>
              <a:rPr dirty="0">
                <a:latin typeface="Vodafone"/>
                <a:cs typeface="Vodafone"/>
              </a:rPr>
              <a:t> horas antes do vinho ser consumido. </a:t>
            </a:r>
            <a:endParaRPr lang="pt-PT" dirty="0">
              <a:latin typeface="Vodafone"/>
              <a:cs typeface="Vodafone"/>
            </a:endParaRPr>
          </a:p>
          <a:p>
            <a:pPr algn="just">
              <a:lnSpc>
                <a:spcPct val="150000"/>
              </a:lnSpc>
            </a:pPr>
            <a:endParaRPr lang="pt-PT" dirty="0">
              <a:latin typeface="Vodafone"/>
              <a:cs typeface="Vodaf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93" y="857250"/>
            <a:ext cx="3255264" cy="642938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Vodafone"/>
                <a:cs typeface="Vodafone"/>
              </a:rPr>
              <a:t>COMO SERVIR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93" y="2057401"/>
            <a:ext cx="3255264" cy="1794272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2400" dirty="0">
                <a:latin typeface="Vodafone"/>
                <a:cs typeface="Vodafone"/>
              </a:rPr>
              <a:t>Decantar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dirty="0">
                <a:latin typeface="Vodafone"/>
                <a:cs typeface="Vodafone"/>
              </a:rPr>
              <a:t> </a:t>
            </a:r>
            <a:r>
              <a:rPr lang="pt-PT" sz="3200" b="1" u="sng" dirty="0">
                <a:latin typeface="Vodafone"/>
                <a:cs typeface="Vodafone"/>
              </a:rPr>
              <a:t>Temperatura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2400" dirty="0">
                <a:latin typeface="Vodafone"/>
                <a:cs typeface="Vodafone"/>
              </a:rPr>
              <a:t>Copos</a:t>
            </a:r>
            <a:endParaRPr lang="pt-PT" sz="2000" dirty="0">
              <a:latin typeface="Vodafone"/>
              <a:cs typeface="Vodafone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20337"/>
              </p:ext>
            </p:extLst>
          </p:nvPr>
        </p:nvGraphicFramePr>
        <p:xfrm>
          <a:off x="3886200" y="828288"/>
          <a:ext cx="5202844" cy="21755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0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 Tipo</a:t>
                      </a:r>
                      <a:r>
                        <a:rPr lang="pt-PT" sz="1400" baseline="0" dirty="0">
                          <a:latin typeface="Vodafone"/>
                          <a:cs typeface="Vodafone"/>
                        </a:rPr>
                        <a:t> de Vinho</a:t>
                      </a:r>
                      <a:endParaRPr lang="pt-PT" sz="1400" dirty="0">
                        <a:latin typeface="Vodafone"/>
                        <a:cs typeface="Vodafone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Temperatura (º C)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Tinto Robusto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16 - 18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Tinto</a:t>
                      </a:r>
                      <a:r>
                        <a:rPr lang="pt-PT" sz="1400" baseline="0" dirty="0">
                          <a:latin typeface="Vodafone"/>
                          <a:cs typeface="Vodafone"/>
                        </a:rPr>
                        <a:t> Ligeiro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14 - 16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Branco</a:t>
                      </a:r>
                      <a:r>
                        <a:rPr lang="pt-PT" sz="1400" baseline="0" dirty="0">
                          <a:latin typeface="Vodafone"/>
                          <a:cs typeface="Vodafone"/>
                        </a:rPr>
                        <a:t> S</a:t>
                      </a:r>
                      <a:r>
                        <a:rPr lang="pt-PT" sz="1400" dirty="0">
                          <a:latin typeface="Vodafone"/>
                          <a:cs typeface="Vodafone"/>
                        </a:rPr>
                        <a:t>eco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12 - 14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Rosé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7 - 10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Branco</a:t>
                      </a:r>
                      <a:r>
                        <a:rPr lang="pt-PT" sz="1400" baseline="0" dirty="0">
                          <a:latin typeface="Vodafone"/>
                          <a:cs typeface="Vodafone"/>
                        </a:rPr>
                        <a:t> Doce</a:t>
                      </a:r>
                      <a:endParaRPr lang="pt-PT" sz="1400" dirty="0">
                        <a:latin typeface="Vodafone"/>
                        <a:cs typeface="Vodafone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6 - 10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>
                          <a:latin typeface="Vodafone"/>
                          <a:cs typeface="Vodafone"/>
                        </a:rPr>
                        <a:t>Champagne</a:t>
                      </a:r>
                      <a:r>
                        <a:rPr lang="pt-PT" sz="1400" dirty="0">
                          <a:latin typeface="Vodafone"/>
                          <a:cs typeface="Vodafone"/>
                        </a:rPr>
                        <a:t>,</a:t>
                      </a:r>
                      <a:r>
                        <a:rPr lang="pt-PT" sz="1400" baseline="0" dirty="0">
                          <a:latin typeface="Vodafone"/>
                          <a:cs typeface="Vodafone"/>
                        </a:rPr>
                        <a:t> Espumante</a:t>
                      </a:r>
                      <a:endParaRPr lang="pt-PT" sz="1400" dirty="0">
                        <a:latin typeface="Vodafone"/>
                        <a:cs typeface="Vodafone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odafone"/>
                          <a:cs typeface="Vodafone"/>
                        </a:rPr>
                        <a:t>6 – 8</a:t>
                      </a:r>
                      <a:r>
                        <a:rPr lang="pt-PT" sz="1400" baseline="0" dirty="0">
                          <a:latin typeface="Vodafone"/>
                          <a:cs typeface="Vodafone"/>
                        </a:rPr>
                        <a:t> </a:t>
                      </a:r>
                      <a:endParaRPr lang="pt-PT" sz="1400" dirty="0">
                        <a:latin typeface="Vodafone"/>
                        <a:cs typeface="Vodafone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4267200" y="3323768"/>
            <a:ext cx="3672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Vodafone"/>
                <a:cs typeface="Vodafone"/>
              </a:rPr>
              <a:t>Muito fresco (abaixo dos 4ºC)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25152" y="3971840"/>
            <a:ext cx="3818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Vodafone"/>
                <a:cs typeface="Vodafone"/>
              </a:rPr>
              <a:t>Muito quente (acima dos 20ºC) </a:t>
            </a:r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723E1957-E7E2-4767-95D8-A2860B5B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79" y="159825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93" y="628650"/>
            <a:ext cx="3255264" cy="871538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Vodafone"/>
                <a:cs typeface="Vodafone"/>
              </a:rPr>
              <a:t>COMO SERVIR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68776" y="461987"/>
            <a:ext cx="1843384" cy="5169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400" dirty="0">
                <a:latin typeface="Vodafone"/>
                <a:cs typeface="Vodafone"/>
              </a:rPr>
              <a:t>Branco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93" y="2057401"/>
            <a:ext cx="3255264" cy="1794272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2400" dirty="0">
                <a:latin typeface="Vodafone"/>
                <a:cs typeface="Vodafone"/>
              </a:rPr>
              <a:t>Decantar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dirty="0">
                <a:latin typeface="Vodafone"/>
                <a:cs typeface="Vodafone"/>
              </a:rPr>
              <a:t> Temperatura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3200" b="1" u="sng" dirty="0">
                <a:latin typeface="Vodafone"/>
                <a:cs typeface="Vodafone"/>
              </a:rPr>
              <a:t>Copos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6590455" y="492160"/>
            <a:ext cx="1941985" cy="49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odafone"/>
                <a:ea typeface="+mn-ea"/>
                <a:cs typeface="Vodafone"/>
              </a:rPr>
              <a:t>Tinto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68152"/>
            <a:ext cx="1540950" cy="3507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450" y="1528119"/>
            <a:ext cx="1597751" cy="3347888"/>
          </a:xfrm>
          <a:prstGeom prst="rect">
            <a:avLst/>
          </a:prstGeom>
        </p:spPr>
      </p:pic>
      <p:pic>
        <p:nvPicPr>
          <p:cNvPr id="10" name="Marcador de Posição de Conteúdo 4">
            <a:extLst>
              <a:ext uri="{FF2B5EF4-FFF2-40B4-BE49-F238E27FC236}">
                <a16:creationId xmlns:a16="http://schemas.microsoft.com/office/drawing/2014/main" id="{07F26160-B61B-4B09-B0B7-1EB575794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771" y="159825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674" y="400050"/>
            <a:ext cx="6816726" cy="551330"/>
          </a:xfrm>
          <a:solidFill>
            <a:srgbClr val="75367A"/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  <a:latin typeface="Vodafone"/>
                <a:cs typeface="Vodafone"/>
              </a:rPr>
              <a:t>Como Provar: Análise Sensorial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1371601"/>
            <a:ext cx="7556313" cy="310872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pt-PT" dirty="0">
              <a:latin typeface="Vodafone"/>
              <a:cs typeface="Vodafone"/>
            </a:endParaRPr>
          </a:p>
          <a:p>
            <a:r>
              <a:rPr lang="pt-PT" sz="6400" dirty="0">
                <a:solidFill>
                  <a:schemeClr val="tx1"/>
                </a:solidFill>
                <a:latin typeface="Vodafone"/>
                <a:cs typeface="Vodafone"/>
              </a:rPr>
              <a:t>EXAME VISUAL</a:t>
            </a:r>
          </a:p>
          <a:p>
            <a:pPr>
              <a:buNone/>
            </a:pPr>
            <a:endParaRPr lang="pt-PT" sz="6400" dirty="0">
              <a:latin typeface="Vodafone"/>
              <a:cs typeface="Vodafone"/>
            </a:endParaRPr>
          </a:p>
          <a:p>
            <a:r>
              <a:rPr lang="pt-PT" sz="6400" dirty="0">
                <a:solidFill>
                  <a:schemeClr val="tx1"/>
                </a:solidFill>
                <a:latin typeface="Vodafone"/>
                <a:cs typeface="Vodafone"/>
              </a:rPr>
              <a:t>EXAME OLFACTIVO</a:t>
            </a:r>
          </a:p>
          <a:p>
            <a:pPr>
              <a:buNone/>
            </a:pPr>
            <a:endParaRPr lang="pt-PT" sz="6400" dirty="0">
              <a:latin typeface="Vodafone"/>
              <a:cs typeface="Vodafone"/>
            </a:endParaRPr>
          </a:p>
          <a:p>
            <a:r>
              <a:rPr lang="pt-PT" sz="6400" dirty="0">
                <a:solidFill>
                  <a:schemeClr val="tx1"/>
                </a:solidFill>
                <a:latin typeface="Vodafone"/>
                <a:cs typeface="Vodafone"/>
              </a:rPr>
              <a:t>EXAME GUSTATIVO</a:t>
            </a:r>
            <a:endParaRPr lang="en-GB" sz="6400" dirty="0">
              <a:solidFill>
                <a:schemeClr val="tx1"/>
              </a:solidFill>
              <a:latin typeface="Vodafone"/>
              <a:cs typeface="Vodafone"/>
            </a:endParaRPr>
          </a:p>
          <a:p>
            <a:pPr>
              <a:buNone/>
            </a:pPr>
            <a:endParaRPr lang="pt-PT" dirty="0">
              <a:latin typeface="Vodafone"/>
              <a:cs typeface="Vodafone"/>
            </a:endParaRPr>
          </a:p>
        </p:txBody>
      </p:sp>
      <p:pic>
        <p:nvPicPr>
          <p:cNvPr id="7" name="Picture 9" descr="nar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86859"/>
            <a:ext cx="1143000" cy="8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mouth"/>
          <p:cNvPicPr>
            <a:picLocks noChangeAspect="1" noChangeArrowheads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 bwMode="auto">
          <a:xfrm>
            <a:off x="3962400" y="38862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3962400" y="1543050"/>
            <a:ext cx="1460500" cy="735252"/>
          </a:xfrm>
          <a:prstGeom prst="rect">
            <a:avLst/>
          </a:prstGeom>
        </p:spPr>
      </p:pic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6E7C5645-C9CA-4F32-B511-B5070C96D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267494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81000" y="3867894"/>
            <a:ext cx="6378389" cy="1015663"/>
          </a:xfrm>
          <a:prstGeom prst="rect">
            <a:avLst/>
          </a:prstGeom>
          <a:solidFill>
            <a:srgbClr val="DBCFE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spcAft>
                <a:spcPts val="2400"/>
              </a:spcAft>
              <a:buFontTx/>
              <a:buNone/>
            </a:pPr>
            <a:r>
              <a:rPr lang="pt-PT" sz="2000" dirty="0">
                <a:latin typeface="Vodafone"/>
                <a:ea typeface="Times New Roman" pitchFamily="-107" charset="0"/>
                <a:cs typeface="Vodafone"/>
              </a:rPr>
              <a:t>Varia à medida que os vinhos envelhecem, podendo dar algumas indicações relativas à região, às castas ou ao modo como o vinho foi vinificado</a:t>
            </a:r>
            <a:endParaRPr lang="en-GB" sz="2000" dirty="0">
              <a:latin typeface="Vodafone"/>
              <a:cs typeface="Vodafon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" y="342901"/>
            <a:ext cx="4987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107197"/>
            <a:ext cx="6378389" cy="2400657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>
                <a:latin typeface="Vodafone"/>
                <a:cs typeface="Vodafone"/>
              </a:rPr>
              <a:t>A visão é o sentido mais imediato a utilizar na degustação do vinho. Quando observamos o copo, concentramo-nos na cor do vinho e podemos avaliar se estamos perante um vinho branco, tinto ou rosé.</a:t>
            </a:r>
          </a:p>
          <a:p>
            <a:pPr algn="just">
              <a:spcAft>
                <a:spcPts val="1200"/>
              </a:spcAft>
            </a:pPr>
            <a:r>
              <a:rPr lang="pt-PT" sz="2000" dirty="0">
                <a:latin typeface="Vodafone"/>
                <a:cs typeface="Vodafone"/>
              </a:rPr>
              <a:t>No exame visual devemos apreciar não só a cor do vinho, mas também a sua limpidez e transparência, a intensidade, nuances, lágrimas e a efervescência.</a:t>
            </a:r>
            <a:r>
              <a:rPr lang="pt-PT" dirty="0">
                <a:latin typeface="Vodafone"/>
                <a:cs typeface="Vodafone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" name="TextBox 72"/>
          <p:cNvSpPr txBox="1"/>
          <p:nvPr/>
        </p:nvSpPr>
        <p:spPr>
          <a:xfrm>
            <a:off x="457200" y="40005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926" y="108585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75367A"/>
                </a:solidFill>
                <a:latin typeface="Vodafone"/>
                <a:cs typeface="Vodafone"/>
              </a:rPr>
              <a:t>Cor</a:t>
            </a:r>
            <a:r>
              <a:rPr lang="pt-PT" dirty="0">
                <a:latin typeface="Vodafone"/>
                <a:cs typeface="Vodafone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564" y="1524273"/>
            <a:ext cx="2476500" cy="2679700"/>
          </a:xfrm>
          <a:prstGeom prst="rect">
            <a:avLst/>
          </a:prstGeom>
          <a:effectLst>
            <a:softEdge rad="139700"/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4067944" y="3579862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056" y="2211710"/>
            <a:ext cx="1117848" cy="204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2166" y="1955800"/>
            <a:ext cx="67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7171" y="4495800"/>
            <a:ext cx="7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Olho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" name="TextBox 72"/>
          <p:cNvSpPr txBox="1"/>
          <p:nvPr/>
        </p:nvSpPr>
        <p:spPr>
          <a:xfrm>
            <a:off x="457200" y="40005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926" y="108585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75367A"/>
                </a:solidFill>
                <a:latin typeface="Vodafone"/>
                <a:cs typeface="Vodafone"/>
              </a:rPr>
              <a:t>Cor</a:t>
            </a:r>
            <a:r>
              <a:rPr lang="pt-PT" dirty="0">
                <a:latin typeface="Vodafone"/>
                <a:cs typeface="Vodafone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00225"/>
            <a:ext cx="18415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1800225"/>
            <a:ext cx="18415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800225"/>
            <a:ext cx="18415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" name="TextBox 72"/>
          <p:cNvSpPr txBox="1"/>
          <p:nvPr/>
        </p:nvSpPr>
        <p:spPr>
          <a:xfrm>
            <a:off x="457200" y="40005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926" y="108585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75367A"/>
                </a:solidFill>
                <a:latin typeface="Vodafone"/>
                <a:cs typeface="Vodafone"/>
              </a:rPr>
              <a:t>Cor</a:t>
            </a:r>
            <a:r>
              <a:rPr lang="pt-PT" sz="2400" dirty="0">
                <a:latin typeface="Vodafone"/>
                <a:cs typeface="Vodafone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5" y="1547515"/>
            <a:ext cx="5243557" cy="35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4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" name="TextBox 72"/>
          <p:cNvSpPr txBox="1"/>
          <p:nvPr/>
        </p:nvSpPr>
        <p:spPr>
          <a:xfrm>
            <a:off x="457200" y="40005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926" y="1047750"/>
            <a:ext cx="383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75367A"/>
                </a:solidFill>
                <a:latin typeface="Vodafone"/>
                <a:cs typeface="Vodafone"/>
              </a:rPr>
              <a:t>Limpidez e Transparência </a:t>
            </a:r>
            <a:endParaRPr lang="pt-PT" dirty="0">
              <a:latin typeface="Vodafone"/>
              <a:cs typeface="Vodafon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568862"/>
            <a:ext cx="5715000" cy="1938992"/>
          </a:xfrm>
          <a:prstGeom prst="rect">
            <a:avLst/>
          </a:prstGeom>
          <a:solidFill>
            <a:srgbClr val="DBCFE0">
              <a:alpha val="7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2000" dirty="0">
                <a:latin typeface="Vodafone"/>
                <a:cs typeface="Vodafone"/>
              </a:rPr>
              <a:t>A limpidez relaciona-se com as partículas em suspensão que podem estar em contacto com o vinho. É importante distinguir que um vinho turvo não é o mesmo que um vinho com depósito e não filtrado. O vinho turvo é uma consequência de processos inadequados na vinificação.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3762911"/>
            <a:ext cx="5715000" cy="1323439"/>
          </a:xfrm>
          <a:prstGeom prst="rect">
            <a:avLst/>
          </a:prstGeom>
          <a:solidFill>
            <a:srgbClr val="DBCFE0">
              <a:alpha val="7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2000" dirty="0">
                <a:latin typeface="Vodafone"/>
                <a:cs typeface="Vodafone"/>
              </a:rPr>
              <a:t>A transparência é uma característica dos vinhos brancos e </a:t>
            </a:r>
            <a:r>
              <a:rPr lang="pt-PT" sz="2000" dirty="0" err="1">
                <a:latin typeface="Vodafone"/>
                <a:cs typeface="Vodafone"/>
              </a:rPr>
              <a:t>rosés</a:t>
            </a:r>
            <a:r>
              <a:rPr lang="pt-PT" sz="2000" dirty="0">
                <a:latin typeface="Vodafone"/>
                <a:cs typeface="Vodafone"/>
              </a:rPr>
              <a:t>, os vinhos tintos variam a sua transparência de acordo com a intensidade da cor.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" name="TextBox 72"/>
          <p:cNvSpPr txBox="1"/>
          <p:nvPr/>
        </p:nvSpPr>
        <p:spPr>
          <a:xfrm>
            <a:off x="457200" y="40005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926" y="1085850"/>
            <a:ext cx="121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75367A"/>
                </a:solidFill>
                <a:latin typeface="Vodafone"/>
                <a:cs typeface="Vodafone"/>
              </a:rPr>
              <a:t>Fluidez</a:t>
            </a:r>
            <a:endParaRPr lang="pt-PT" dirty="0">
              <a:latin typeface="Vodafone"/>
              <a:cs typeface="Vodafon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640" y="1771650"/>
            <a:ext cx="5943600" cy="707886"/>
          </a:xfrm>
          <a:prstGeom prst="rect">
            <a:avLst/>
          </a:prstGeom>
          <a:solidFill>
            <a:srgbClr val="DBCFE0">
              <a:alpha val="7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2000" dirty="0">
                <a:latin typeface="Vodafone"/>
                <a:cs typeface="Vodafone"/>
              </a:rPr>
              <a:t>A fluidez do vinho é visível quando se agita ligeiramente o copo.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640" y="2852231"/>
            <a:ext cx="5943600" cy="1015663"/>
          </a:xfrm>
          <a:prstGeom prst="rect">
            <a:avLst/>
          </a:prstGeom>
          <a:solidFill>
            <a:srgbClr val="DBCFE0">
              <a:alpha val="7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2000" dirty="0">
                <a:latin typeface="Vodafone"/>
                <a:cs typeface="Vodafone"/>
              </a:rPr>
              <a:t>Nas paredes do copo, o vinho escorre de forma irregular em forma de gotas, são chamadas as “lágrimas” ou “pernas” do vinho.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1" cy="742950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Vodafone"/>
                <a:ea typeface="Arial" pitchFamily="-107" charset="0"/>
                <a:cs typeface="Vodafone"/>
              </a:rPr>
              <a:t>A videira - </a:t>
            </a:r>
            <a:r>
              <a:rPr lang="pt-PT" sz="3600" b="1" i="1" dirty="0" err="1">
                <a:solidFill>
                  <a:schemeClr val="tx1"/>
                </a:solidFill>
                <a:latin typeface="Vodafone"/>
                <a:ea typeface="Arial" pitchFamily="-107" charset="0"/>
                <a:cs typeface="Vodafone"/>
              </a:rPr>
              <a:t>vitis</a:t>
            </a:r>
            <a:r>
              <a:rPr lang="pt-PT" sz="3600" b="1" i="1" dirty="0">
                <a:solidFill>
                  <a:schemeClr val="tx1"/>
                </a:solidFill>
                <a:latin typeface="Vodafone"/>
                <a:ea typeface="Arial" pitchFamily="-107" charset="0"/>
                <a:cs typeface="Vodafone"/>
              </a:rPr>
              <a:t> vinífera</a:t>
            </a:r>
            <a:endParaRPr lang="pt-PT" sz="3600" i="1" dirty="0">
              <a:solidFill>
                <a:schemeClr val="tx1"/>
              </a:solidFill>
              <a:latin typeface="Vodafone"/>
              <a:cs typeface="Vodafone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71550"/>
            <a:ext cx="6508377" cy="3886200"/>
          </a:xfrm>
          <a:solidFill>
            <a:schemeClr val="bg2">
              <a:lumMod val="60000"/>
              <a:lumOff val="40000"/>
              <a:alpha val="49000"/>
            </a:schemeClr>
          </a:solidFill>
          <a:effectLst/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spcAft>
                <a:spcPts val="1800"/>
              </a:spcAft>
              <a:buFontTx/>
              <a:buNone/>
            </a:pPr>
            <a:r>
              <a:rPr lang="pt-PT" sz="2600" dirty="0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Existem no mundo cerca de vinte famílias da videira, das quais apenas uma permite a produção de vinho: a família </a:t>
            </a:r>
            <a:r>
              <a:rPr lang="pt-PT" sz="2600" i="1" dirty="0" err="1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vitis</a:t>
            </a:r>
            <a:r>
              <a:rPr lang="pt-PT" sz="2600" i="1" dirty="0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 vinífera</a:t>
            </a:r>
          </a:p>
          <a:p>
            <a:pPr marL="0" indent="0" algn="just">
              <a:lnSpc>
                <a:spcPct val="170000"/>
              </a:lnSpc>
              <a:spcAft>
                <a:spcPts val="1800"/>
              </a:spcAft>
              <a:buFontTx/>
              <a:buNone/>
            </a:pPr>
            <a:r>
              <a:rPr lang="pt-PT" sz="2600" dirty="0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As castas com maior impacto mundial são sem duvida as francesas com origem nas afamadas regiões de Bordéus e Borgonha </a:t>
            </a:r>
          </a:p>
          <a:p>
            <a:pPr marL="0" indent="0" algn="just">
              <a:lnSpc>
                <a:spcPct val="170000"/>
              </a:lnSpc>
              <a:spcAft>
                <a:spcPts val="1800"/>
              </a:spcAft>
              <a:buFontTx/>
              <a:buNone/>
            </a:pPr>
            <a:r>
              <a:rPr lang="pt-PT" sz="2600" dirty="0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Em Portugal as castas de  maior  impacto a nível nacional e internacional são </a:t>
            </a:r>
            <a:r>
              <a:rPr lang="pt-PT" sz="2600" dirty="0" err="1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Touriga</a:t>
            </a:r>
            <a:r>
              <a:rPr lang="pt-PT" sz="2600" dirty="0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 Nacional, </a:t>
            </a:r>
            <a:r>
              <a:rPr lang="pt-PT" sz="2600" dirty="0" err="1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Touriga</a:t>
            </a:r>
            <a:r>
              <a:rPr lang="pt-PT" sz="2600" dirty="0">
                <a:solidFill>
                  <a:srgbClr val="000000"/>
                </a:solidFill>
                <a:latin typeface="Vodafone"/>
                <a:ea typeface="Arial" pitchFamily="-107" charset="0"/>
                <a:cs typeface="Vodafone"/>
              </a:rPr>
              <a:t> Franca, Tinta Roriz ou Aragonês , Castelão, Baga, Trincadeira , Alvarinho, Fernão Pires , Antão Vaz, Moscatel, Arinto e Verdelho</a:t>
            </a:r>
            <a:endParaRPr lang="pt-PT" sz="2600" dirty="0">
              <a:solidFill>
                <a:srgbClr val="000000"/>
              </a:solidFill>
              <a:latin typeface="Vodafone"/>
              <a:cs typeface="Vodafone"/>
            </a:endParaRPr>
          </a:p>
          <a:p>
            <a:pPr>
              <a:spcAft>
                <a:spcPts val="1800"/>
              </a:spcAft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6" y="2714625"/>
            <a:ext cx="1949824" cy="2143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59EE49B0-1F9D-4134-B993-F1B2AAD5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55814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086600" y="571500"/>
            <a:ext cx="1460500" cy="73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" name="TextBox 72"/>
          <p:cNvSpPr txBox="1"/>
          <p:nvPr/>
        </p:nvSpPr>
        <p:spPr>
          <a:xfrm>
            <a:off x="457200" y="40005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VISUAL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81213"/>
            <a:ext cx="1384300" cy="981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672456"/>
            <a:ext cx="2371299" cy="2555478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3886200" y="2929880"/>
            <a:ext cx="1188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67300" y="2730500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Glicerol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926" y="1085850"/>
            <a:ext cx="121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75367A"/>
                </a:solidFill>
                <a:latin typeface="Vodafone"/>
                <a:cs typeface="Vodafone"/>
              </a:rPr>
              <a:t>Fluidez</a:t>
            </a:r>
            <a:endParaRPr lang="pt-PT" dirty="0">
              <a:latin typeface="Vodafone"/>
              <a:cs typeface="Vodafo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53276" y="51470"/>
            <a:ext cx="58749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OLFACTIVO</a:t>
            </a:r>
          </a:p>
        </p:txBody>
      </p:sp>
      <p:pic>
        <p:nvPicPr>
          <p:cNvPr id="5" name="Picture 9" descr="nar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4350"/>
            <a:ext cx="1143000" cy="8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4" y="771550"/>
            <a:ext cx="62646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PT" sz="2000" dirty="0">
                <a:solidFill>
                  <a:srgbClr val="000000"/>
                </a:solidFill>
                <a:latin typeface="Vodafone"/>
                <a:ea typeface="Times New Roman" pitchFamily="-107" charset="0"/>
                <a:cs typeface="Vodafone"/>
              </a:rPr>
              <a:t>O aroma do vinho é derivado dos compostos e substâncias voláteis.</a:t>
            </a:r>
          </a:p>
          <a:p>
            <a:pPr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PT" sz="2000" dirty="0">
                <a:solidFill>
                  <a:srgbClr val="000000"/>
                </a:solidFill>
                <a:latin typeface="Vodafone"/>
                <a:ea typeface="Times New Roman" pitchFamily="-107" charset="0"/>
                <a:cs typeface="Vodafone"/>
              </a:rPr>
              <a:t>O exame olfactivo permite-nos conhecer o “nariz do vinho”.</a:t>
            </a:r>
          </a:p>
          <a:p>
            <a:pPr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PT" sz="2000" b="1" dirty="0">
                <a:latin typeface="Vodafone"/>
                <a:ea typeface="Times New Roman" pitchFamily="-107" charset="0"/>
                <a:cs typeface="Vodafone"/>
              </a:rPr>
              <a:t>“1º</a:t>
            </a:r>
            <a:r>
              <a:rPr lang="pt-PT" sz="2000" b="1" dirty="0">
                <a:solidFill>
                  <a:srgbClr val="556B2F"/>
                </a:solidFill>
                <a:latin typeface="Vodafone"/>
                <a:ea typeface="Times New Roman" pitchFamily="-107" charset="0"/>
                <a:cs typeface="Vodafone"/>
              </a:rPr>
              <a:t> </a:t>
            </a:r>
            <a:r>
              <a:rPr lang="pt-PT" sz="2000" b="1" dirty="0">
                <a:latin typeface="Vodafone"/>
                <a:ea typeface="Times New Roman" pitchFamily="-107" charset="0"/>
                <a:cs typeface="Vodafone"/>
              </a:rPr>
              <a:t>nariz” </a:t>
            </a:r>
            <a:r>
              <a:rPr lang="pt-PT" sz="2000" dirty="0">
                <a:solidFill>
                  <a:srgbClr val="000000"/>
                </a:solidFill>
                <a:latin typeface="Vodafone"/>
                <a:ea typeface="Times New Roman" pitchFamily="-107" charset="0"/>
                <a:cs typeface="Vodafone"/>
              </a:rPr>
              <a:t>Sem agitar o copo para </a:t>
            </a:r>
            <a:r>
              <a:rPr lang="pt-PT" sz="2000" b="1" dirty="0">
                <a:latin typeface="Vodafone"/>
                <a:ea typeface="Times New Roman" pitchFamily="-107" charset="0"/>
                <a:cs typeface="Vodafone"/>
              </a:rPr>
              <a:t>os aromas mais voláteis </a:t>
            </a:r>
            <a:r>
              <a:rPr lang="pt-PT" sz="2000" dirty="0">
                <a:latin typeface="Vodafone"/>
                <a:ea typeface="Times New Roman" pitchFamily="-107" charset="0"/>
                <a:cs typeface="Vodafone"/>
              </a:rPr>
              <a:t>sobressaírem</a:t>
            </a:r>
          </a:p>
          <a:p>
            <a:pPr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PT" sz="2000" b="1" dirty="0">
                <a:latin typeface="Vodafone"/>
                <a:ea typeface="Times New Roman" pitchFamily="-107" charset="0"/>
                <a:cs typeface="Vodafone"/>
                <a:sym typeface="Wingdings" pitchFamily="-107" charset="2"/>
              </a:rPr>
              <a:t>“2º nariz”</a:t>
            </a:r>
            <a:r>
              <a:rPr lang="pt-PT" sz="2000" dirty="0">
                <a:solidFill>
                  <a:srgbClr val="000000"/>
                </a:solidFill>
                <a:latin typeface="Vodafone"/>
                <a:ea typeface="Times New Roman" pitchFamily="-107" charset="0"/>
                <a:cs typeface="Vodafone"/>
                <a:sym typeface="Wingdings" pitchFamily="-107" charset="2"/>
              </a:rPr>
              <a:t> Com o </a:t>
            </a:r>
            <a:r>
              <a:rPr lang="pt-PT" sz="2000" b="1" dirty="0">
                <a:latin typeface="Vodafone"/>
                <a:ea typeface="Times New Roman" pitchFamily="-107" charset="0"/>
                <a:cs typeface="Vodafone"/>
                <a:sym typeface="Wingdings" pitchFamily="-107" charset="2"/>
              </a:rPr>
              <a:t>copo em movimento</a:t>
            </a:r>
            <a:r>
              <a:rPr lang="pt-PT" sz="2000" b="1" dirty="0">
                <a:solidFill>
                  <a:srgbClr val="000000"/>
                </a:solidFill>
                <a:latin typeface="Vodafone"/>
                <a:ea typeface="Times New Roman" pitchFamily="-107" charset="0"/>
                <a:cs typeface="Vodafone"/>
                <a:sym typeface="Wingdings" pitchFamily="-107" charset="2"/>
              </a:rPr>
              <a:t> </a:t>
            </a:r>
            <a:r>
              <a:rPr lang="pt-PT" sz="2000" dirty="0">
                <a:solidFill>
                  <a:srgbClr val="000000"/>
                </a:solidFill>
                <a:latin typeface="Vodafone"/>
                <a:ea typeface="Times New Roman" pitchFamily="-107" charset="0"/>
                <a:cs typeface="Vodafone"/>
                <a:sym typeface="Wingdings" pitchFamily="-107" charset="2"/>
              </a:rPr>
              <a:t>de forma a libertar os compostos voláteis mais pesados e complexos</a:t>
            </a:r>
          </a:p>
          <a:p>
            <a:pPr algn="just"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PT" sz="2000" b="1" dirty="0">
                <a:latin typeface="Vodafone"/>
                <a:cs typeface="Vodafone"/>
                <a:sym typeface="Wingdings" pitchFamily="-107" charset="2"/>
              </a:rPr>
              <a:t>“3ºnariz” </a:t>
            </a:r>
            <a:r>
              <a:rPr lang="pt-PT" sz="2000" dirty="0">
                <a:latin typeface="Vodafone"/>
                <a:cs typeface="Vodafone"/>
                <a:sym typeface="Wingdings" pitchFamily="-107" charset="2"/>
              </a:rPr>
              <a:t>Com o </a:t>
            </a:r>
            <a:r>
              <a:rPr lang="pt-PT" sz="2000" b="1" dirty="0">
                <a:latin typeface="Vodafone"/>
                <a:cs typeface="Vodafone"/>
                <a:sym typeface="Wingdings" pitchFamily="-107" charset="2"/>
              </a:rPr>
              <a:t>copo vazio, </a:t>
            </a:r>
            <a:r>
              <a:rPr sz="2000" dirty="0">
                <a:latin typeface="Vodafone"/>
                <a:cs typeface="Vodafone"/>
              </a:rPr>
              <a:t>verifica</a:t>
            </a:r>
            <a:r>
              <a:rPr lang="pt-PT" sz="2000" dirty="0">
                <a:latin typeface="Vodafone"/>
                <a:cs typeface="Vodafone"/>
              </a:rPr>
              <a:t>-se</a:t>
            </a:r>
            <a:r>
              <a:rPr sz="2000" dirty="0">
                <a:latin typeface="Vodafone"/>
                <a:cs typeface="Vodafone"/>
              </a:rPr>
              <a:t> a persistência dos aromas do vinho quando não estão em contacto com o álcool. </a:t>
            </a:r>
            <a:endParaRPr lang="pt-PT" sz="2000" b="1" dirty="0">
              <a:latin typeface="Vodafone"/>
              <a:cs typeface="Vodafone"/>
              <a:sym typeface="Wingdings" pitchFamily="-107" charset="2"/>
            </a:endParaRPr>
          </a:p>
          <a:p>
            <a:pPr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sz="2000" b="1" dirty="0">
              <a:ea typeface="Times New Roman" pitchFamily="-107" charset="0"/>
              <a:cs typeface="Times New Roman" pitchFamily="-107" charset="0"/>
              <a:sym typeface="Wingdings" pitchFamily="-107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057400"/>
            <a:ext cx="1447800" cy="1085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53276" y="51470"/>
            <a:ext cx="4447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OLFACTIVO</a:t>
            </a:r>
          </a:p>
        </p:txBody>
      </p:sp>
      <p:pic>
        <p:nvPicPr>
          <p:cNvPr id="5" name="Picture 9" descr="nar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4350"/>
            <a:ext cx="1143000" cy="8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Box 114"/>
          <p:cNvSpPr txBox="1"/>
          <p:nvPr/>
        </p:nvSpPr>
        <p:spPr>
          <a:xfrm>
            <a:off x="467544" y="471925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Roda dos Aromas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057400"/>
            <a:ext cx="1447800" cy="1085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628650"/>
            <a:ext cx="4984576" cy="4090737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77076" y="123478"/>
            <a:ext cx="6095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GUSTATIVO</a:t>
            </a:r>
          </a:p>
        </p:txBody>
      </p:sp>
      <p:pic>
        <p:nvPicPr>
          <p:cNvPr id="6" name="Picture 10" descr="mouth"/>
          <p:cNvPicPr>
            <a:picLocks noChangeAspect="1" noChangeArrowheads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 bwMode="auto">
          <a:xfrm>
            <a:off x="7086600" y="619341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685800" y="1028699"/>
            <a:ext cx="5867400" cy="1477328"/>
          </a:xfrm>
          <a:prstGeom prst="rect">
            <a:avLst/>
          </a:prstGeom>
          <a:solidFill>
            <a:srgbClr val="DBCFE0">
              <a:alpha val="7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/>
              <a:t>A prova do vinho só termina quando o sentimos através do nosso paladar. </a:t>
            </a:r>
          </a:p>
          <a:p>
            <a:pPr algn="just">
              <a:spcAft>
                <a:spcPts val="1200"/>
              </a:spcAft>
            </a:pPr>
            <a:r>
              <a:rPr lang="pt-PT" sz="2000" dirty="0"/>
              <a:t>Na boca sentimos o sabor do vinho e também sensações tácteis e térmicas.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611725"/>
            <a:ext cx="5867400" cy="2169825"/>
          </a:xfrm>
          <a:prstGeom prst="rect">
            <a:avLst/>
          </a:prstGeom>
          <a:solidFill>
            <a:srgbClr val="DBCFE0">
              <a:alpha val="7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2000" dirty="0"/>
              <a:t>Na prova, estas sensações não são avaliadas isoladamente, pois o vinho é mais agradável quanto maior for o equilíbrio entre estas sensações. </a:t>
            </a:r>
          </a:p>
          <a:p>
            <a:pPr algn="just">
              <a:spcAft>
                <a:spcPts val="1800"/>
              </a:spcAft>
            </a:pPr>
            <a:r>
              <a:rPr lang="pt-PT" sz="2000" dirty="0"/>
              <a:t>O equilíbrio avalia-se também apreciando a acidez, o teor alcoólico e a riqueza dos taninos. </a:t>
            </a:r>
          </a:p>
        </p:txBody>
      </p:sp>
      <p:pic>
        <p:nvPicPr>
          <p:cNvPr id="10" name="Picture 8" descr="Prova%20-%20pal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1" y="2000250"/>
            <a:ext cx="1471355" cy="109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0875" y="180759"/>
            <a:ext cx="4447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GUSTATIVO</a:t>
            </a:r>
          </a:p>
        </p:txBody>
      </p:sp>
      <p:pic>
        <p:nvPicPr>
          <p:cNvPr id="6" name="Picture 10" descr="mouth"/>
          <p:cNvPicPr>
            <a:picLocks noChangeAspect="1" noChangeArrowheads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 bwMode="auto">
          <a:xfrm>
            <a:off x="7086600" y="619341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874" y="1006079"/>
            <a:ext cx="8333526" cy="388620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pt-PT" sz="4250" b="1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Doce</a:t>
            </a: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 – Um vinho seco não tem açúcar residual pelo que 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a sensação de doce é devida ao álcool.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endParaRPr lang="en-GB" sz="4250" dirty="0">
              <a:solidFill>
                <a:schemeClr val="tx1"/>
              </a:solidFill>
              <a:latin typeface="Vodafone"/>
              <a:cs typeface="Vodafone"/>
              <a:sym typeface="Wingdings" pitchFamily="-107" charset="2"/>
            </a:endParaRP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pt-PT" sz="4250" b="1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Ácido</a:t>
            </a: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 – Se existir em excesso é considerado um defeito. 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A acidez realça o sabor do vinho e confere-lhe estrutura.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endParaRPr lang="en-GB" sz="4250" dirty="0">
              <a:solidFill>
                <a:schemeClr val="tx1"/>
              </a:solidFill>
              <a:latin typeface="Vodafone"/>
              <a:cs typeface="Vodafone"/>
              <a:sym typeface="Wingdings" pitchFamily="-107" charset="2"/>
            </a:endParaRPr>
          </a:p>
          <a:p>
            <a:pPr algn="just" eaLnBrk="1" hangingPunct="1">
              <a:lnSpc>
                <a:spcPct val="170000"/>
              </a:lnSpc>
              <a:spcBef>
                <a:spcPts val="800"/>
              </a:spcBef>
              <a:buFontTx/>
              <a:buNone/>
            </a:pPr>
            <a:r>
              <a:rPr lang="pt-PT" sz="4250" b="1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Amargo</a:t>
            </a: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 – A presença de amargo deve-se essencialmente à </a:t>
            </a:r>
          </a:p>
          <a:p>
            <a:pPr algn="just" eaLnBrk="1" hangingPunct="1">
              <a:lnSpc>
                <a:spcPct val="170000"/>
              </a:lnSpc>
              <a:spcBef>
                <a:spcPts val="800"/>
              </a:spcBef>
              <a:buFontTx/>
              <a:buNone/>
            </a:pP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presença de taninos, uma vinificação incorrecta, estágios em madeira demasiado prolongados.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endParaRPr lang="en-GB" sz="4250" dirty="0">
              <a:solidFill>
                <a:schemeClr val="tx1"/>
              </a:solidFill>
              <a:latin typeface="Vodafone"/>
              <a:cs typeface="Vodafone"/>
              <a:sym typeface="Wingdings" pitchFamily="-107" charset="2"/>
            </a:endParaRP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pt-PT" sz="4250" b="1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Salgado</a:t>
            </a:r>
            <a:r>
              <a:rPr lang="pt-PT" sz="4250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 – Não é fácil detecta-lo isolado, normalmente associado ao sabor ácido.</a:t>
            </a:r>
            <a:r>
              <a:rPr lang="en-GB" sz="2162" dirty="0">
                <a:solidFill>
                  <a:schemeClr val="tx1"/>
                </a:solidFill>
                <a:latin typeface="Vodafone"/>
                <a:cs typeface="Vodafone"/>
                <a:sym typeface="Wingdings" pitchFamily="-107" charset="2"/>
              </a:rPr>
              <a:t> </a:t>
            </a:r>
            <a:endParaRPr lang="pt-PT" sz="2162" dirty="0">
              <a:solidFill>
                <a:schemeClr val="tx1"/>
              </a:solidFill>
              <a:latin typeface="Vodafone"/>
              <a:cs typeface="Vodafone"/>
            </a:endParaRPr>
          </a:p>
        </p:txBody>
      </p:sp>
      <p:pic>
        <p:nvPicPr>
          <p:cNvPr id="5" name="Picture 8" descr="Prova%20-%20pal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1" y="2000250"/>
            <a:ext cx="1471355" cy="109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0875" y="180759"/>
            <a:ext cx="4447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GUSTATIVO</a:t>
            </a:r>
          </a:p>
        </p:txBody>
      </p:sp>
      <p:pic>
        <p:nvPicPr>
          <p:cNvPr id="6" name="Picture 10" descr="mouth"/>
          <p:cNvPicPr>
            <a:picLocks noChangeAspect="1" noChangeArrowheads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 bwMode="auto">
          <a:xfrm>
            <a:off x="7086600" y="619341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62000" y="897732"/>
            <a:ext cx="5638800" cy="3737371"/>
            <a:chOff x="1292" y="981"/>
            <a:chExt cx="3216" cy="3139"/>
          </a:xfrm>
          <a:solidFill>
            <a:schemeClr val="bg1">
              <a:lumMod val="85000"/>
            </a:schemeClr>
          </a:solidFill>
        </p:grpSpPr>
        <p:pic>
          <p:nvPicPr>
            <p:cNvPr id="5" name="Picture 3" descr="tong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2" y="981"/>
              <a:ext cx="3216" cy="30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519" y="1344"/>
              <a:ext cx="861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 dirty="0"/>
                <a:t>Amargo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38" y="1798"/>
              <a:ext cx="1134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/>
                <a:t>Meio boca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519" y="2387"/>
              <a:ext cx="861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/>
                <a:t>Salgado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0800000" flipV="1">
              <a:off x="1655" y="2927"/>
              <a:ext cx="816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/>
                <a:t>Ácido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610" y="3431"/>
              <a:ext cx="861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/>
                <a:t>Doce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33" y="1011"/>
              <a:ext cx="635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/>
                <a:t>Trás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334" y="3732"/>
              <a:ext cx="634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pt-PT" sz="2400"/>
                <a:t>Frente</a:t>
              </a:r>
            </a:p>
          </p:txBody>
        </p:sp>
      </p:grpSp>
      <p:pic>
        <p:nvPicPr>
          <p:cNvPr id="14" name="Picture 8" descr="Prova%20-%20palada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1" y="2000250"/>
            <a:ext cx="1471355" cy="109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0875" y="180759"/>
            <a:ext cx="4447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GUSTATIVO</a:t>
            </a:r>
          </a:p>
        </p:txBody>
      </p:sp>
      <p:pic>
        <p:nvPicPr>
          <p:cNvPr id="6" name="Picture 10" descr="mouth"/>
          <p:cNvPicPr>
            <a:picLocks noChangeAspect="1" noChangeArrowheads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 bwMode="auto">
          <a:xfrm>
            <a:off x="7086600" y="619341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8" descr="Prova%20-%20pal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1" y="2000250"/>
            <a:ext cx="1471355" cy="109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864" y="800100"/>
            <a:ext cx="8229600" cy="3643858"/>
          </a:xfrm>
          <a:noFill/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pt-PT" sz="1600" dirty="0">
              <a:solidFill>
                <a:srgbClr val="000000"/>
              </a:solidFill>
              <a:latin typeface="Vodafone"/>
              <a:cs typeface="Vodafone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A sensação de corpo (ou volume) é expressão da viscosidade do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vinho. Quanto mais viscoso, mais “enche” a boca e  maior é a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sensação de volume.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PT" sz="1600" dirty="0">
              <a:solidFill>
                <a:srgbClr val="000000"/>
              </a:solidFill>
              <a:latin typeface="Vodafone"/>
              <a:cs typeface="Vodafone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O Volume é resultado da concentração em álcool, glicerina,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     açucares residuais, mano proteínas e taninos de alto grau de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polimerização.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b="1" dirty="0">
                <a:solidFill>
                  <a:srgbClr val="000000"/>
                </a:solidFill>
                <a:latin typeface="Vodafone"/>
                <a:cs typeface="Vodafone"/>
              </a:rPr>
              <a:t>	</a:t>
            </a:r>
            <a:endParaRPr lang="pt-PT" sz="1600" dirty="0">
              <a:solidFill>
                <a:srgbClr val="000000"/>
              </a:solidFill>
              <a:latin typeface="Vodafone"/>
              <a:cs typeface="Vodafone"/>
            </a:endParaRPr>
          </a:p>
        </p:txBody>
      </p:sp>
    </p:spTree>
    <p:extLst>
      <p:ext uri="{BB962C8B-B14F-4D97-AF65-F5344CB8AC3E}">
        <p14:creationId xmlns:p14="http://schemas.microsoft.com/office/powerpoint/2010/main" val="64295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0875" y="180759"/>
            <a:ext cx="4447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EXAME GUSTATIVO</a:t>
            </a:r>
          </a:p>
        </p:txBody>
      </p:sp>
      <p:pic>
        <p:nvPicPr>
          <p:cNvPr id="6" name="Picture 10" descr="mouth"/>
          <p:cNvPicPr>
            <a:picLocks noChangeAspect="1" noChangeArrowheads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 bwMode="auto">
          <a:xfrm>
            <a:off x="7086600" y="619341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8" descr="Prova%20-%20pal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1" y="2000250"/>
            <a:ext cx="1471355" cy="109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864" y="800100"/>
            <a:ext cx="8229600" cy="4003898"/>
          </a:xfrm>
          <a:noFill/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pt-PT" sz="1600" dirty="0">
              <a:solidFill>
                <a:srgbClr val="000000"/>
              </a:solidFill>
              <a:latin typeface="Vodafone"/>
              <a:cs typeface="Vodafone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Quanto ao </a:t>
            </a:r>
            <a:r>
              <a:rPr lang="pt-PT" sz="1600" b="1" dirty="0">
                <a:solidFill>
                  <a:srgbClr val="000000"/>
                </a:solidFill>
                <a:latin typeface="Vodafone"/>
                <a:cs typeface="Vodafone"/>
              </a:rPr>
              <a:t>volume</a:t>
            </a: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 um vinho pode ser: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b="1" dirty="0">
                <a:solidFill>
                  <a:srgbClr val="000000"/>
                </a:solidFill>
                <a:latin typeface="Vodafone"/>
                <a:cs typeface="Vodafone"/>
              </a:rPr>
              <a:t>	Ténue</a:t>
            </a: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: delgado, ligeiro, aguado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b="1" dirty="0">
                <a:solidFill>
                  <a:srgbClr val="000000"/>
                </a:solidFill>
                <a:latin typeface="Vodafone"/>
                <a:cs typeface="Vodafone"/>
              </a:rPr>
              <a:t>	Meio encorpado</a:t>
            </a: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: entre o ténue e encorpado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b="1" dirty="0">
                <a:solidFill>
                  <a:srgbClr val="000000"/>
                </a:solidFill>
                <a:latin typeface="Vodafone"/>
                <a:cs typeface="Vodafone"/>
              </a:rPr>
              <a:t>	Encorpado</a:t>
            </a: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: gordo, cheio, volumoso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b="1" dirty="0">
                <a:solidFill>
                  <a:srgbClr val="000000"/>
                </a:solidFill>
                <a:latin typeface="Vodafone"/>
                <a:cs typeface="Vodafone"/>
              </a:rPr>
              <a:t>	Pesado</a:t>
            </a: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: espesso mas desequilibrado e pouco agradável,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PT" sz="1600" dirty="0">
                <a:solidFill>
                  <a:srgbClr val="000000"/>
                </a:solidFill>
                <a:latin typeface="Vodafone"/>
                <a:cs typeface="Vodafone"/>
              </a:rPr>
              <a:t>	associado à falta de acidez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65187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Obrigada pela Presença</a:t>
            </a:r>
          </a:p>
          <a:p>
            <a:pPr algn="ctr">
              <a:lnSpc>
                <a:spcPct val="150000"/>
              </a:lnSpc>
            </a:pPr>
            <a:r>
              <a:rPr lang="pt-P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Filipa Silva Amado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615933"/>
            <a:ext cx="2188144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Vodafone"/>
                <a:cs typeface="Vodafone"/>
              </a:rPr>
              <a:t>How to be a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3706" y="742950"/>
            <a:ext cx="14806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Vodafone"/>
                <a:cs typeface="Vodafone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Vodafone"/>
                <a:cs typeface="Vodafone"/>
              </a:rPr>
              <a:t>better</a:t>
            </a:r>
            <a:endParaRPr lang="pt-PT" sz="3200" dirty="0">
              <a:solidFill>
                <a:schemeClr val="bg1"/>
              </a:solidFill>
              <a:latin typeface="Vodafone"/>
              <a:cs typeface="Vodafon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2343150"/>
            <a:ext cx="10967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Vodafone"/>
                <a:cs typeface="Vodafone"/>
              </a:rPr>
              <a:t>wine</a:t>
            </a:r>
            <a:endParaRPr lang="pt-PT" sz="3200" dirty="0">
              <a:solidFill>
                <a:schemeClr val="bg1"/>
              </a:solidFill>
              <a:latin typeface="Vodafone"/>
              <a:cs typeface="Vodafon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343150"/>
            <a:ext cx="1600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odafone"/>
                <a:cs typeface="Vodafone"/>
              </a:rPr>
              <a:t>lover?</a:t>
            </a:r>
            <a:endParaRPr lang="pt-PT" sz="3200" dirty="0">
              <a:solidFill>
                <a:schemeClr val="bg1"/>
              </a:solidFill>
              <a:latin typeface="Vodafone"/>
              <a:cs typeface="Vodafone"/>
            </a:endParaRPr>
          </a:p>
        </p:txBody>
      </p:sp>
      <p:pic>
        <p:nvPicPr>
          <p:cNvPr id="11" name="Marcador de Posição de Conteúdo 4">
            <a:extLst>
              <a:ext uri="{FF2B5EF4-FFF2-40B4-BE49-F238E27FC236}">
                <a16:creationId xmlns:a16="http://schemas.microsoft.com/office/drawing/2014/main" id="{76172A4E-A2C7-4349-A03B-50771230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56" y="776058"/>
            <a:ext cx="1795692" cy="1795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7643192" cy="742950"/>
          </a:xfrm>
        </p:spPr>
        <p:txBody>
          <a:bodyPr>
            <a:noAutofit/>
          </a:bodyPr>
          <a:lstStyle/>
          <a:p>
            <a:r>
              <a:rPr lang="pt-PT" sz="2400" b="1" dirty="0">
                <a:solidFill>
                  <a:schemeClr val="tx1"/>
                </a:solidFill>
                <a:latin typeface="Vodafone"/>
                <a:ea typeface="Arial" pitchFamily="-107" charset="0"/>
                <a:cs typeface="Vodafone"/>
              </a:rPr>
              <a:t>Indicações Geográficas/Denominações de Origem</a:t>
            </a:r>
            <a:br>
              <a:rPr lang="pt-PT" sz="2400" b="1" dirty="0">
                <a:solidFill>
                  <a:schemeClr val="tx1"/>
                </a:solidFill>
                <a:latin typeface="Vodafone"/>
                <a:ea typeface="Arial" pitchFamily="-107" charset="0"/>
                <a:cs typeface="Vodafone"/>
              </a:rPr>
            </a:br>
            <a:endParaRPr lang="pt-PT" sz="2400" i="1" dirty="0">
              <a:solidFill>
                <a:schemeClr val="tx1"/>
              </a:solidFill>
              <a:latin typeface="Vodafone"/>
              <a:cs typeface="Vodafon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9582"/>
            <a:ext cx="4302545" cy="3939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4471541"/>
            <a:ext cx="2121313" cy="805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00" b="1" dirty="0" err="1">
                <a:latin typeface="Vodafone"/>
                <a:cs typeface="Vodafone"/>
              </a:rPr>
              <a:t>Figura</a:t>
            </a:r>
            <a:r>
              <a:rPr lang="en-US" sz="1300" b="1" dirty="0">
                <a:latin typeface="Vodafone"/>
                <a:cs typeface="Vodafone"/>
              </a:rPr>
              <a:t> 1 </a:t>
            </a:r>
            <a:r>
              <a:rPr lang="en-US" sz="1300" dirty="0">
                <a:latin typeface="Vodafone"/>
                <a:cs typeface="Vodafone"/>
              </a:rPr>
              <a:t>– </a:t>
            </a:r>
            <a:r>
              <a:rPr lang="en-US" sz="1300" dirty="0" err="1">
                <a:latin typeface="Vodafone"/>
                <a:cs typeface="Vodafone"/>
              </a:rPr>
              <a:t>Mapa</a:t>
            </a:r>
            <a:r>
              <a:rPr lang="en-US" sz="1300" dirty="0">
                <a:latin typeface="Vodafone"/>
                <a:cs typeface="Vodafone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1300" dirty="0" err="1">
                <a:latin typeface="Vodafone"/>
                <a:cs typeface="Vodafone"/>
              </a:rPr>
              <a:t>Denominações</a:t>
            </a:r>
            <a:r>
              <a:rPr lang="en-US" sz="1300" dirty="0">
                <a:latin typeface="Vodafone"/>
                <a:cs typeface="Vodafone"/>
              </a:rPr>
              <a:t> de </a:t>
            </a:r>
            <a:r>
              <a:rPr lang="en-US" sz="1300" dirty="0" err="1">
                <a:latin typeface="Vodafone"/>
                <a:cs typeface="Vodafone"/>
              </a:rPr>
              <a:t>Origem</a:t>
            </a:r>
            <a:endParaRPr lang="en-US" sz="1300" dirty="0">
              <a:latin typeface="Vodafone"/>
              <a:cs typeface="Vodafone"/>
            </a:endParaRPr>
          </a:p>
          <a:p>
            <a:pPr algn="just">
              <a:lnSpc>
                <a:spcPct val="120000"/>
              </a:lnSpc>
            </a:pPr>
            <a:endParaRPr lang="en-US" sz="1300" dirty="0">
              <a:latin typeface="Vodafone"/>
              <a:cs typeface="Vodafone"/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8A156448-741D-40A8-A298-A515637A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55814"/>
            <a:ext cx="539717" cy="5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57175"/>
            <a:ext cx="6508377" cy="771525"/>
          </a:xfrm>
        </p:spPr>
        <p:txBody>
          <a:bodyPr/>
          <a:lstStyle/>
          <a:p>
            <a:r>
              <a:rPr lang="pt-PT" dirty="0" err="1">
                <a:latin typeface="Vodafone"/>
                <a:cs typeface="Vodafone"/>
              </a:rPr>
              <a:t>Terroir</a:t>
            </a:r>
            <a:endParaRPr lang="pt-PT" dirty="0">
              <a:latin typeface="Vodafone"/>
              <a:cs typeface="Vodafo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BCFE0">
              <a:alpha val="49000"/>
            </a:srgb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 err="1">
                <a:solidFill>
                  <a:srgbClr val="000000"/>
                </a:solidFill>
                <a:latin typeface="Vodafone"/>
                <a:cs typeface="Vodafone"/>
              </a:rPr>
              <a:t>Terroir</a:t>
            </a:r>
            <a:r>
              <a:rPr lang="pt-PT" sz="2400" dirty="0">
                <a:solidFill>
                  <a:srgbClr val="000000"/>
                </a:solidFill>
                <a:latin typeface="Vodafone"/>
                <a:cs typeface="Vodafone"/>
              </a:rPr>
              <a:t> é uma palavra francesa sem tradução noutras línguas. Significa uma imensidão complexa de factores que influenciam a biologia da videira determinando a qualidade final da uva que irá fazer o vinho. O termo normalmente aplica-se relativamente a grandes vinhos oriundos de um determinado local com um carácter idêntico ou semelhante.</a:t>
            </a:r>
          </a:p>
          <a:p>
            <a:endParaRPr lang="pt-PT" dirty="0">
              <a:latin typeface="Vodafone"/>
              <a:cs typeface="Vodafone"/>
            </a:endParaRPr>
          </a:p>
        </p:txBody>
      </p: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4F3205A3-46FE-4DF5-AFAC-9138A476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255814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40128" y="1885950"/>
            <a:ext cx="1806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dirty="0">
                <a:solidFill>
                  <a:srgbClr val="C96D07"/>
                </a:solidFill>
                <a:effectLst/>
                <a:latin typeface="Vodafone"/>
                <a:cs typeface="Vodafone"/>
              </a:rPr>
              <a:t>A qualidade </a:t>
            </a:r>
          </a:p>
          <a:p>
            <a:pPr algn="ctr"/>
            <a:r>
              <a:rPr lang="pt-PT" sz="2400" dirty="0">
                <a:solidFill>
                  <a:srgbClr val="C96D07"/>
                </a:solidFill>
                <a:effectLst/>
                <a:latin typeface="Vodafone"/>
                <a:cs typeface="Vodafone"/>
              </a:rPr>
              <a:t>do vinho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1" y="1200150"/>
            <a:ext cx="902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dirty="0">
                <a:solidFill>
                  <a:srgbClr val="660066"/>
                </a:solidFill>
                <a:effectLst/>
                <a:latin typeface="Vodafone"/>
                <a:cs typeface="Vodafone"/>
              </a:rPr>
              <a:t>clima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62600" y="1200150"/>
            <a:ext cx="749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dirty="0">
                <a:solidFill>
                  <a:srgbClr val="660066"/>
                </a:solidFill>
                <a:effectLst/>
                <a:latin typeface="Vodafone"/>
                <a:cs typeface="Vodafone"/>
              </a:rPr>
              <a:t>solo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8126" y="2971800"/>
            <a:ext cx="920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dirty="0">
                <a:solidFill>
                  <a:srgbClr val="660066"/>
                </a:solidFill>
                <a:effectLst/>
                <a:latin typeface="Vodafone"/>
                <a:cs typeface="Vodafone"/>
              </a:rPr>
              <a:t>casta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3800" y="3486150"/>
            <a:ext cx="1587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dirty="0">
                <a:solidFill>
                  <a:srgbClr val="660066"/>
                </a:solidFill>
                <a:effectLst/>
                <a:latin typeface="Vodafone"/>
                <a:cs typeface="Vodafone"/>
              </a:rPr>
              <a:t>tecnologia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24600" y="3086100"/>
            <a:ext cx="1365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dirty="0">
                <a:solidFill>
                  <a:srgbClr val="660066"/>
                </a:solidFill>
                <a:effectLst/>
                <a:latin typeface="Vodafone"/>
                <a:cs typeface="Vodafone"/>
              </a:rPr>
              <a:t>levedura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276600" y="1885950"/>
            <a:ext cx="2209800" cy="85725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9934585">
            <a:off x="2461151" y="2819286"/>
            <a:ext cx="838200" cy="2286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96D07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8067514">
            <a:off x="5269587" y="1707258"/>
            <a:ext cx="62865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96D07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2949570">
            <a:off x="2725306" y="1777089"/>
            <a:ext cx="62865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3176671">
            <a:off x="5487337" y="2797639"/>
            <a:ext cx="838200" cy="2286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96D07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6234540">
            <a:off x="4033279" y="3076575"/>
            <a:ext cx="62865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96D07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590800" y="628650"/>
            <a:ext cx="884670" cy="5715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flipH="1">
            <a:off x="5181600" y="628650"/>
            <a:ext cx="761998" cy="6286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>
              <a:latin typeface="Vodafone"/>
              <a:cs typeface="Vodafone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657600" y="457200"/>
            <a:ext cx="1398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effectLst/>
                <a:latin typeface="Vodafone"/>
                <a:cs typeface="Vodafone"/>
              </a:rPr>
              <a:t>“</a:t>
            </a:r>
            <a:r>
              <a:rPr lang="pt-PT" sz="2400" b="1" dirty="0" err="1">
                <a:solidFill>
                  <a:schemeClr val="accent5">
                    <a:lumMod val="75000"/>
                  </a:schemeClr>
                </a:solidFill>
                <a:effectLst/>
                <a:latin typeface="Vodafone"/>
                <a:cs typeface="Vodafone"/>
              </a:rPr>
              <a:t>terroir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effectLst/>
                <a:latin typeface="Vodafone"/>
                <a:cs typeface="Vodafone"/>
              </a:rPr>
              <a:t>”</a:t>
            </a:r>
          </a:p>
        </p:txBody>
      </p:sp>
      <p:pic>
        <p:nvPicPr>
          <p:cNvPr id="19" name="Picture 17" descr="BD052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2" y="1101328"/>
            <a:ext cx="909638" cy="670322"/>
          </a:xfrm>
          <a:prstGeom prst="rect">
            <a:avLst/>
          </a:prstGeom>
          <a:noFill/>
        </p:spPr>
      </p:pic>
      <p:pic>
        <p:nvPicPr>
          <p:cNvPr id="20" name="Picture 18" descr="PH02370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1143000"/>
            <a:ext cx="1135637" cy="556612"/>
          </a:xfrm>
          <a:prstGeom prst="rect">
            <a:avLst/>
          </a:prstGeom>
          <a:noFill/>
        </p:spPr>
      </p:pic>
      <p:pic>
        <p:nvPicPr>
          <p:cNvPr id="21" name="Picture 20" descr="BD1049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886200"/>
            <a:ext cx="762000" cy="971550"/>
          </a:xfrm>
          <a:prstGeom prst="rect">
            <a:avLst/>
          </a:prstGeom>
          <a:noFill/>
        </p:spPr>
      </p:pic>
      <p:pic>
        <p:nvPicPr>
          <p:cNvPr id="22" name="Picture 21" descr="BD1479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3459956"/>
            <a:ext cx="136525" cy="102394"/>
          </a:xfrm>
          <a:prstGeom prst="rect">
            <a:avLst/>
          </a:prstGeom>
          <a:noFill/>
        </p:spPr>
      </p:pic>
      <p:pic>
        <p:nvPicPr>
          <p:cNvPr id="23" name="Marcador de Posição de Conteúdo 4">
            <a:extLst>
              <a:ext uri="{FF2B5EF4-FFF2-40B4-BE49-F238E27FC236}">
                <a16:creationId xmlns:a16="http://schemas.microsoft.com/office/drawing/2014/main" id="{C35FED98-6322-4A3B-9F4D-EDFD45FE7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08" y="255814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4676" y="363070"/>
            <a:ext cx="3159125" cy="665630"/>
          </a:xfrm>
          <a:solidFill>
            <a:srgbClr val="75367A">
              <a:alpha val="73000"/>
            </a:srgb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txBody>
          <a:bodyPr/>
          <a:lstStyle/>
          <a:p>
            <a:r>
              <a:rPr lang="pt-PT" b="1" dirty="0">
                <a:solidFill>
                  <a:srgbClr val="FFFFFF"/>
                </a:solidFill>
                <a:latin typeface="Vodafone"/>
                <a:cs typeface="Vodafone"/>
              </a:rPr>
              <a:t>Vinificação</a:t>
            </a:r>
            <a:endParaRPr lang="pt-PT" dirty="0">
              <a:solidFill>
                <a:srgbClr val="FFFFFF"/>
              </a:solidFill>
              <a:latin typeface="Vodafone"/>
              <a:cs typeface="Vodafone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solidFill>
                  <a:schemeClr val="tx2"/>
                </a:solidFill>
                <a:latin typeface="Vodafone"/>
                <a:cs typeface="Vodafone"/>
              </a:rPr>
              <a:t>Cada tipo de vinho, branco, tinto, jovem ou maduro, espumante ou generoso, requer uma vinificação diferente e adaptada às suas características.</a:t>
            </a:r>
          </a:p>
          <a:p>
            <a:pPr algn="just">
              <a:lnSpc>
                <a:spcPct val="150000"/>
              </a:lnSpc>
              <a:buNone/>
            </a:pPr>
            <a:endParaRPr lang="pt-PT" dirty="0">
              <a:solidFill>
                <a:schemeClr val="tx2"/>
              </a:solidFill>
              <a:latin typeface="Rockwell"/>
            </a:endParaRPr>
          </a:p>
          <a:p>
            <a:pPr algn="just">
              <a:buNone/>
            </a:pPr>
            <a:r>
              <a:rPr lang="pt-PT" b="1" dirty="0">
                <a:latin typeface="Times New Roman" pitchFamily="-107" charset="0"/>
              </a:rPr>
              <a:t>"</a:t>
            </a:r>
            <a:r>
              <a:rPr lang="pt-PT" b="1" dirty="0">
                <a:latin typeface="Vodafone"/>
                <a:cs typeface="Vodafone"/>
              </a:rPr>
              <a:t>A penicilina cura os homens, mas é o vinho que os torna felizes." </a:t>
            </a:r>
          </a:p>
          <a:p>
            <a:pPr algn="ctr">
              <a:buNone/>
            </a:pPr>
            <a:r>
              <a:rPr lang="pt-PT" sz="1600" i="1" dirty="0">
                <a:latin typeface="Vodafone"/>
                <a:cs typeface="Vodafone"/>
              </a:rPr>
              <a:t>FLEMING (1881-1945)</a:t>
            </a:r>
          </a:p>
          <a:p>
            <a:pPr algn="just">
              <a:lnSpc>
                <a:spcPct val="150000"/>
              </a:lnSpc>
            </a:pPr>
            <a:endParaRPr lang="pt-PT" dirty="0">
              <a:solidFill>
                <a:schemeClr val="tx2"/>
              </a:solidFill>
              <a:latin typeface="Rockwell"/>
            </a:endParaRPr>
          </a:p>
        </p:txBody>
      </p: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57A6730D-C1B2-4630-BF37-9D4AA8321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255814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8153400" y="547464"/>
            <a:ext cx="371290" cy="4400550"/>
          </a:xfrm>
        </p:spPr>
        <p:txBody>
          <a:bodyPr vert="horz"/>
          <a:lstStyle/>
          <a:p>
            <a:pPr algn="ctr"/>
            <a:r>
              <a:rPr lang="pt-PT" sz="1500" dirty="0">
                <a:latin typeface="Vodafone"/>
                <a:cs typeface="Vodafone"/>
              </a:rPr>
              <a:t>D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I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AGRAMA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 TECNOLOGI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C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4110" y="1644932"/>
            <a:ext cx="330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VINHO </a:t>
            </a:r>
          </a:p>
          <a:p>
            <a:pPr algn="ctr"/>
            <a:endParaRPr lang="pt-PT" dirty="0">
              <a:solidFill>
                <a:schemeClr val="bg2">
                  <a:lumMod val="75000"/>
                </a:schemeClr>
              </a:solidFill>
              <a:latin typeface="Vodafone"/>
              <a:cs typeface="Vodafone"/>
            </a:endParaRPr>
          </a:p>
          <a:p>
            <a:pPr algn="ctr"/>
            <a:endParaRPr lang="pt-PT" sz="200" dirty="0">
              <a:solidFill>
                <a:schemeClr val="bg2">
                  <a:lumMod val="75000"/>
                </a:schemeClr>
              </a:solidFill>
              <a:latin typeface="Vodafone"/>
              <a:cs typeface="Vodafone"/>
            </a:endParaRP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T</a:t>
            </a: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I</a:t>
            </a: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NTO</a:t>
            </a:r>
          </a:p>
          <a:p>
            <a:pPr algn="ctr"/>
            <a:endParaRPr lang="pt-PT" dirty="0">
              <a:solidFill>
                <a:schemeClr val="bg2">
                  <a:lumMod val="75000"/>
                </a:schemeClr>
              </a:solidFill>
              <a:latin typeface="Vodafone"/>
              <a:cs typeface="Vodafone"/>
            </a:endParaRPr>
          </a:p>
        </p:txBody>
      </p:sp>
      <p:pic>
        <p:nvPicPr>
          <p:cNvPr id="33794" name="O 8"/>
          <p:cNvPicPr>
            <a:picLocks noChangeArrowheads="1"/>
          </p:cNvPicPr>
          <p:nvPr/>
        </p:nvPicPr>
        <p:blipFill>
          <a:blip r:embed="rId2"/>
          <a:srcRect r="-70" b="-87"/>
          <a:stretch>
            <a:fillRect/>
          </a:stretch>
        </p:blipFill>
        <p:spPr bwMode="auto">
          <a:xfrm>
            <a:off x="1211263" y="-18370"/>
            <a:ext cx="511333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O 10"/>
          <p:cNvPicPr>
            <a:picLocks noChangeArrowheads="1"/>
          </p:cNvPicPr>
          <p:nvPr/>
        </p:nvPicPr>
        <p:blipFill>
          <a:blip r:embed="rId3"/>
          <a:srcRect b="-351"/>
          <a:stretch>
            <a:fillRect/>
          </a:stretch>
        </p:blipFill>
        <p:spPr bwMode="auto">
          <a:xfrm>
            <a:off x="2895600" y="4100512"/>
            <a:ext cx="1447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 4"/>
          <p:cNvPicPr>
            <a:picLocks noChangeArrowheads="1"/>
          </p:cNvPicPr>
          <p:nvPr/>
        </p:nvPicPr>
        <p:blipFill>
          <a:blip r:embed="rId4"/>
          <a:srcRect l="-2296" t="-7382" r="-37659" b="-296"/>
          <a:stretch>
            <a:fillRect/>
          </a:stretch>
        </p:blipFill>
        <p:spPr bwMode="auto">
          <a:xfrm>
            <a:off x="5486400" y="4000500"/>
            <a:ext cx="33879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 13"/>
          <p:cNvPicPr>
            <a:picLocks noChangeArrowheads="1"/>
          </p:cNvPicPr>
          <p:nvPr/>
        </p:nvPicPr>
        <p:blipFill>
          <a:blip r:embed="rId2"/>
          <a:srcRect b="-775"/>
          <a:stretch>
            <a:fillRect/>
          </a:stretch>
        </p:blipFill>
        <p:spPr bwMode="auto">
          <a:xfrm>
            <a:off x="457201" y="342900"/>
            <a:ext cx="669448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O 4"/>
          <p:cNvPicPr>
            <a:picLocks noChangeArrowheads="1"/>
          </p:cNvPicPr>
          <p:nvPr/>
        </p:nvPicPr>
        <p:blipFill>
          <a:blip r:embed="rId3"/>
          <a:srcRect l="-2296" t="-7382" r="-37659" b="-296"/>
          <a:stretch>
            <a:fillRect/>
          </a:stretch>
        </p:blipFill>
        <p:spPr bwMode="auto">
          <a:xfrm>
            <a:off x="5257800" y="571500"/>
            <a:ext cx="33879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ertical Title 4">
            <a:extLst>
              <a:ext uri="{FF2B5EF4-FFF2-40B4-BE49-F238E27FC236}">
                <a16:creationId xmlns:a16="http://schemas.microsoft.com/office/drawing/2014/main" id="{78794D2D-3B3C-460E-BC67-2B9E6C20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53400" y="699542"/>
            <a:ext cx="371290" cy="4400550"/>
          </a:xfrm>
        </p:spPr>
        <p:txBody>
          <a:bodyPr vert="horz"/>
          <a:lstStyle/>
          <a:p>
            <a:pPr algn="ctr"/>
            <a:r>
              <a:rPr lang="pt-PT" sz="1500" dirty="0">
                <a:latin typeface="Vodafone"/>
                <a:cs typeface="Vodafone"/>
              </a:rPr>
              <a:t>D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I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AGRAMA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 TECNOLOGI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C</a:t>
            </a:r>
            <a:br>
              <a:rPr lang="pt-PT" sz="1500" dirty="0">
                <a:latin typeface="Vodafone"/>
                <a:cs typeface="Vodafone"/>
              </a:rPr>
            </a:br>
            <a:r>
              <a:rPr lang="pt-PT" sz="1500" dirty="0">
                <a:latin typeface="Vodafone"/>
                <a:cs typeface="Vodafone"/>
              </a:rPr>
              <a:t>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B65F53C-12AC-49B1-9375-C74E2CC46646}"/>
              </a:ext>
            </a:extLst>
          </p:cNvPr>
          <p:cNvSpPr txBox="1"/>
          <p:nvPr/>
        </p:nvSpPr>
        <p:spPr>
          <a:xfrm>
            <a:off x="8544110" y="1491630"/>
            <a:ext cx="330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VINHO </a:t>
            </a:r>
          </a:p>
          <a:p>
            <a:pPr algn="ctr"/>
            <a:endParaRPr lang="pt-PT" dirty="0">
              <a:solidFill>
                <a:schemeClr val="bg2">
                  <a:lumMod val="75000"/>
                </a:schemeClr>
              </a:solidFill>
              <a:latin typeface="Vodafone"/>
              <a:cs typeface="Vodafone"/>
            </a:endParaRPr>
          </a:p>
          <a:p>
            <a:pPr algn="ctr"/>
            <a:endParaRPr lang="pt-PT" sz="200" dirty="0">
              <a:solidFill>
                <a:schemeClr val="bg2">
                  <a:lumMod val="75000"/>
                </a:schemeClr>
              </a:solidFill>
              <a:latin typeface="Vodafone"/>
              <a:cs typeface="Vodafone"/>
            </a:endParaRP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BRANC</a:t>
            </a: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Vodafone"/>
                <a:cs typeface="Vodafone"/>
              </a:rPr>
              <a:t>O</a:t>
            </a:r>
          </a:p>
          <a:p>
            <a:pPr algn="ctr"/>
            <a:endParaRPr lang="pt-PT" dirty="0">
              <a:solidFill>
                <a:schemeClr val="bg2">
                  <a:lumMod val="75000"/>
                </a:schemeClr>
              </a:solidFill>
              <a:latin typeface="Vodafone"/>
              <a:cs typeface="Vodaf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628650"/>
            <a:ext cx="4136132" cy="408027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93" y="971550"/>
            <a:ext cx="3255264" cy="528638"/>
          </a:xfrm>
          <a:noFill/>
        </p:spPr>
        <p:txBody>
          <a:bodyPr>
            <a:noAutofit/>
          </a:bodyPr>
          <a:lstStyle/>
          <a:p>
            <a:r>
              <a:rPr lang="pt-PT" sz="3200" dirty="0">
                <a:latin typeface="Vodafone"/>
                <a:cs typeface="Vodafone"/>
              </a:rPr>
              <a:t>COMO SERVIR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93" y="2057401"/>
            <a:ext cx="3255264" cy="1794272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3200" b="1" u="sng" dirty="0">
                <a:latin typeface="Vodafone"/>
                <a:cs typeface="Vodafone"/>
              </a:rPr>
              <a:t>Decantar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dirty="0">
                <a:latin typeface="Vodafone"/>
                <a:cs typeface="Vodafone"/>
              </a:rPr>
              <a:t> Temperatura</a:t>
            </a: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pt-PT" sz="2400" b="1" dirty="0">
                <a:latin typeface="Vodafone"/>
                <a:cs typeface="Vodafone"/>
              </a:rPr>
              <a:t> </a:t>
            </a:r>
            <a:r>
              <a:rPr lang="pt-PT" sz="2400" dirty="0">
                <a:latin typeface="Vodafone"/>
                <a:cs typeface="Vodafone"/>
              </a:rPr>
              <a:t>Copos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994422"/>
            <a:ext cx="1714500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994422"/>
            <a:ext cx="171450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28650"/>
            <a:ext cx="1714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628650"/>
            <a:ext cx="2088232" cy="17145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2" name="Marcador de Posição de Conteúdo 4">
            <a:extLst>
              <a:ext uri="{FF2B5EF4-FFF2-40B4-BE49-F238E27FC236}">
                <a16:creationId xmlns:a16="http://schemas.microsoft.com/office/drawing/2014/main" id="{E22055EC-8EB5-4FFA-8041-5CFE7921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779" y="51470"/>
            <a:ext cx="539717" cy="5397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9273</TotalTime>
  <Words>1569</Words>
  <Application>Microsoft Office PowerPoint</Application>
  <PresentationFormat>Apresentação no Ecrã (16:9)</PresentationFormat>
  <Paragraphs>201</Paragraphs>
  <Slides>28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5" baseType="lpstr">
      <vt:lpstr>Arial</vt:lpstr>
      <vt:lpstr>Calibri</vt:lpstr>
      <vt:lpstr>Rockwell</vt:lpstr>
      <vt:lpstr>Times New Roman</vt:lpstr>
      <vt:lpstr>Vodafone</vt:lpstr>
      <vt:lpstr>Wingdings</vt:lpstr>
      <vt:lpstr>Advantage</vt:lpstr>
      <vt:lpstr>Apresentação do PowerPoint</vt:lpstr>
      <vt:lpstr>A videira - vitis vinífera</vt:lpstr>
      <vt:lpstr>Indicações Geográficas/Denominações de Origem </vt:lpstr>
      <vt:lpstr>Terroir</vt:lpstr>
      <vt:lpstr>Apresentação do PowerPoint</vt:lpstr>
      <vt:lpstr>Vinificação</vt:lpstr>
      <vt:lpstr>D I AGRAMA  TECNOLOGI C O</vt:lpstr>
      <vt:lpstr>D I AGRAMA  TECNOLOGI C O</vt:lpstr>
      <vt:lpstr>COMO SERVIR</vt:lpstr>
      <vt:lpstr>COMO SERVIR</vt:lpstr>
      <vt:lpstr>COMO SERVIR</vt:lpstr>
      <vt:lpstr>COMO SERVIR</vt:lpstr>
      <vt:lpstr>Como Provar: Análise Sensorial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Filipa Silva</dc:creator>
  <cp:lastModifiedBy>Surf1</cp:lastModifiedBy>
  <cp:revision>374</cp:revision>
  <dcterms:created xsi:type="dcterms:W3CDTF">2012-03-16T17:34:44Z</dcterms:created>
  <dcterms:modified xsi:type="dcterms:W3CDTF">2020-07-13T21:54:00Z</dcterms:modified>
</cp:coreProperties>
</file>